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73" r:id="rId2"/>
    <p:sldId id="293" r:id="rId3"/>
    <p:sldId id="945" r:id="rId4"/>
    <p:sldId id="939" r:id="rId5"/>
    <p:sldId id="942" r:id="rId6"/>
    <p:sldId id="944" r:id="rId7"/>
    <p:sldId id="943" r:id="rId8"/>
    <p:sldId id="941" r:id="rId9"/>
    <p:sldId id="946" r:id="rId10"/>
    <p:sldId id="940" r:id="rId11"/>
    <p:sldId id="947" r:id="rId12"/>
    <p:sldId id="948" r:id="rId13"/>
    <p:sldId id="951" r:id="rId14"/>
    <p:sldId id="955" r:id="rId15"/>
    <p:sldId id="953" r:id="rId16"/>
    <p:sldId id="954" r:id="rId17"/>
    <p:sldId id="952" r:id="rId18"/>
    <p:sldId id="950" r:id="rId19"/>
    <p:sldId id="949" r:id="rId20"/>
    <p:sldId id="956" r:id="rId21"/>
    <p:sldId id="957" r:id="rId22"/>
    <p:sldId id="958" r:id="rId23"/>
    <p:sldId id="962" r:id="rId24"/>
    <p:sldId id="961" r:id="rId25"/>
    <p:sldId id="963" r:id="rId26"/>
    <p:sldId id="964" r:id="rId27"/>
    <p:sldId id="262" r:id="rId28"/>
    <p:sldId id="284" r:id="rId29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iscila marques" initials="pm" lastIdx="2" clrIdx="0">
    <p:extLst>
      <p:ext uri="{19B8F6BF-5375-455C-9EA6-DF929625EA0E}">
        <p15:presenceInfo xmlns:p15="http://schemas.microsoft.com/office/powerpoint/2012/main" userId="priscila marques" providerId="None"/>
      </p:ext>
    </p:extLst>
  </p:cmAuthor>
  <p:cmAuthor id="2" name="priscila" initials="p" lastIdx="2" clrIdx="1">
    <p:extLst>
      <p:ext uri="{19B8F6BF-5375-455C-9EA6-DF929625EA0E}">
        <p15:presenceInfo xmlns:p15="http://schemas.microsoft.com/office/powerpoint/2012/main" userId="5c78f8c9ec73b54c" providerId="Windows Live"/>
      </p:ext>
    </p:extLst>
  </p:cmAuthor>
  <p:cmAuthor id="3" name="Matheus Accioly" initials="MA" lastIdx="1" clrIdx="2">
    <p:extLst>
      <p:ext uri="{19B8F6BF-5375-455C-9EA6-DF929625EA0E}">
        <p15:presenceInfo xmlns:p15="http://schemas.microsoft.com/office/powerpoint/2012/main" userId="2dc557abd7888cd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58" autoAdjust="0"/>
    <p:restoredTop sz="94280" autoAdjust="0"/>
  </p:normalViewPr>
  <p:slideViewPr>
    <p:cSldViewPr snapToGrid="0">
      <p:cViewPr>
        <p:scale>
          <a:sx n="69" d="100"/>
          <a:sy n="69" d="100"/>
        </p:scale>
        <p:origin x="1003" y="43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2CD564-07E0-47EA-B85A-E88A29BC2B4D}" type="datetimeFigureOut">
              <a:rPr lang="pt-BR" smtClean="0"/>
              <a:pPr/>
              <a:t>03/05/2021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EC282-108E-475A-BF4E-E25441D2EB2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48661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876D6-2850-490B-BF9F-F6259EFF97C4}" type="datetimeFigureOut">
              <a:rPr lang="pt-BR" smtClean="0"/>
              <a:pPr/>
              <a:t>03/05/2021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FB5A-559A-435F-A16D-36A984A7B0C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6396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876D6-2850-490B-BF9F-F6259EFF97C4}" type="datetimeFigureOut">
              <a:rPr lang="pt-BR" smtClean="0"/>
              <a:pPr/>
              <a:t>03/05/2021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FB5A-559A-435F-A16D-36A984A7B0C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8736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876D6-2850-490B-BF9F-F6259EFF97C4}" type="datetimeFigureOut">
              <a:rPr lang="pt-BR" smtClean="0"/>
              <a:pPr/>
              <a:t>03/05/2021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FB5A-559A-435F-A16D-36A984A7B0C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4948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876D6-2850-490B-BF9F-F6259EFF97C4}" type="datetimeFigureOut">
              <a:rPr lang="pt-BR" smtClean="0"/>
              <a:pPr/>
              <a:t>03/05/2021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FB5A-559A-435F-A16D-36A984A7B0C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5630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876D6-2850-490B-BF9F-F6259EFF97C4}" type="datetimeFigureOut">
              <a:rPr lang="pt-BR" smtClean="0"/>
              <a:pPr/>
              <a:t>03/05/2021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FB5A-559A-435F-A16D-36A984A7B0C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225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876D6-2850-490B-BF9F-F6259EFF97C4}" type="datetimeFigureOut">
              <a:rPr lang="pt-BR" smtClean="0"/>
              <a:pPr/>
              <a:t>03/05/2021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FB5A-559A-435F-A16D-36A984A7B0C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7040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876D6-2850-490B-BF9F-F6259EFF97C4}" type="datetimeFigureOut">
              <a:rPr lang="pt-BR" smtClean="0"/>
              <a:pPr/>
              <a:t>03/05/2021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FB5A-559A-435F-A16D-36A984A7B0C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5654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876D6-2850-490B-BF9F-F6259EFF97C4}" type="datetimeFigureOut">
              <a:rPr lang="pt-BR" smtClean="0"/>
              <a:pPr/>
              <a:t>03/05/2021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FB5A-559A-435F-A16D-36A984A7B0C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5587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876D6-2850-490B-BF9F-F6259EFF97C4}" type="datetimeFigureOut">
              <a:rPr lang="pt-BR" smtClean="0"/>
              <a:pPr/>
              <a:t>03/05/2021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FB5A-559A-435F-A16D-36A984A7B0C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3217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876D6-2850-490B-BF9F-F6259EFF97C4}" type="datetimeFigureOut">
              <a:rPr lang="pt-BR" smtClean="0"/>
              <a:pPr/>
              <a:t>03/05/2021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FB5A-559A-435F-A16D-36A984A7B0C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38809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876D6-2850-490B-BF9F-F6259EFF97C4}" type="datetimeFigureOut">
              <a:rPr lang="pt-BR" smtClean="0"/>
              <a:pPr/>
              <a:t>03/05/2021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3CFB5A-559A-435F-A16D-36A984A7B0C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96391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876D6-2850-490B-BF9F-F6259EFF97C4}" type="datetimeFigureOut">
              <a:rPr lang="pt-BR" smtClean="0"/>
              <a:pPr/>
              <a:t>03/05/2021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3CFB5A-559A-435F-A16D-36A984A7B0CE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7713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13" y="0"/>
            <a:ext cx="1222174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9F75CA0F-0A73-4FCD-B575-CFCBD58392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5545" y="1643419"/>
            <a:ext cx="3267030" cy="3571162"/>
          </a:xfrm>
          <a:prstGeom prst="rect">
            <a:avLst/>
          </a:prstGeom>
        </p:spPr>
      </p:pic>
      <p:sp>
        <p:nvSpPr>
          <p:cNvPr id="6" name="Retângulo 5">
            <a:extLst>
              <a:ext uri="{FF2B5EF4-FFF2-40B4-BE49-F238E27FC236}">
                <a16:creationId xmlns:a16="http://schemas.microsoft.com/office/drawing/2014/main" id="{F6052414-E264-427E-885E-172309942353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BBF54DA-363B-4FF8-B6F2-3644A7CFC46E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81512F64-D954-43D6-8125-42807A2E379C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</p:spTree>
    <p:extLst>
      <p:ext uri="{BB962C8B-B14F-4D97-AF65-F5344CB8AC3E}">
        <p14:creationId xmlns:p14="http://schemas.microsoft.com/office/powerpoint/2010/main" val="18534482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06605A38-9366-4B08-B447-03B99FB09B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98896"/>
            <a:ext cx="12192000" cy="2460208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E2E62CBB-84F5-41AB-A89A-784FD95126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13" y="1183464"/>
            <a:ext cx="12192000" cy="1015432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1DC73698-FDF5-4431-9F82-4B0BAC022FB4}"/>
              </a:ext>
            </a:extLst>
          </p:cNvPr>
          <p:cNvSpPr txBox="1"/>
          <p:nvPr/>
        </p:nvSpPr>
        <p:spPr>
          <a:xfrm>
            <a:off x="639143" y="-77512"/>
            <a:ext cx="9108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5- ACABAMENTO INTERNO</a:t>
            </a:r>
          </a:p>
        </p:txBody>
      </p:sp>
    </p:spTree>
    <p:extLst>
      <p:ext uri="{BB962C8B-B14F-4D97-AF65-F5344CB8AC3E}">
        <p14:creationId xmlns:p14="http://schemas.microsoft.com/office/powerpoint/2010/main" val="393888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DC73698-FDF5-4431-9F82-4B0BAC022FB4}"/>
              </a:ext>
            </a:extLst>
          </p:cNvPr>
          <p:cNvSpPr txBox="1"/>
          <p:nvPr/>
        </p:nvSpPr>
        <p:spPr>
          <a:xfrm>
            <a:off x="639143" y="-77512"/>
            <a:ext cx="9108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6- ACABAMENTO EXTERNO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00CAACE-1803-4101-B83C-9B96280233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92384"/>
            <a:ext cx="12192000" cy="5073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6848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DC73698-FDF5-4431-9F82-4B0BAC022FB4}"/>
              </a:ext>
            </a:extLst>
          </p:cNvPr>
          <p:cNvSpPr txBox="1"/>
          <p:nvPr/>
        </p:nvSpPr>
        <p:spPr>
          <a:xfrm>
            <a:off x="639143" y="-77512"/>
            <a:ext cx="9108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7- PISO EXTERNO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A9C1BB5-0F1E-4077-B296-1FBAFFBB5A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02086"/>
            <a:ext cx="12192000" cy="3053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4444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DC73698-FDF5-4431-9F82-4B0BAC022FB4}"/>
              </a:ext>
            </a:extLst>
          </p:cNvPr>
          <p:cNvSpPr txBox="1"/>
          <p:nvPr/>
        </p:nvSpPr>
        <p:spPr>
          <a:xfrm>
            <a:off x="639143" y="-77512"/>
            <a:ext cx="9108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8- ESQUADRIAS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BA804FCF-3097-40BF-B54E-A2D3DF581D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53791"/>
            <a:ext cx="12192000" cy="4950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1250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DC73698-FDF5-4431-9F82-4B0BAC022FB4}"/>
              </a:ext>
            </a:extLst>
          </p:cNvPr>
          <p:cNvSpPr txBox="1"/>
          <p:nvPr/>
        </p:nvSpPr>
        <p:spPr>
          <a:xfrm>
            <a:off x="639143" y="-77512"/>
            <a:ext cx="9108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8- ESQUADRIAS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42FF0BF-665B-46CB-B949-F15B02134F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5791" y="833694"/>
            <a:ext cx="7624044" cy="533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208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DC73698-FDF5-4431-9F82-4B0BAC022FB4}"/>
              </a:ext>
            </a:extLst>
          </p:cNvPr>
          <p:cNvSpPr txBox="1"/>
          <p:nvPr/>
        </p:nvSpPr>
        <p:spPr>
          <a:xfrm>
            <a:off x="639143" y="-77512"/>
            <a:ext cx="9108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9- HIDROSSANITÁRIA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4919A01-BC0A-4AC8-8421-38AEE08108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115559"/>
            <a:ext cx="12192000" cy="4626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2353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DC73698-FDF5-4431-9F82-4B0BAC022FB4}"/>
              </a:ext>
            </a:extLst>
          </p:cNvPr>
          <p:cNvSpPr txBox="1"/>
          <p:nvPr/>
        </p:nvSpPr>
        <p:spPr>
          <a:xfrm>
            <a:off x="639143" y="-77512"/>
            <a:ext cx="9108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9- HIDROSSANITÁRIA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C2388C7B-3F86-492E-B1CE-A490A34F44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734559"/>
            <a:ext cx="12192000" cy="338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7566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DC73698-FDF5-4431-9F82-4B0BAC022FB4}"/>
              </a:ext>
            </a:extLst>
          </p:cNvPr>
          <p:cNvSpPr txBox="1"/>
          <p:nvPr/>
        </p:nvSpPr>
        <p:spPr>
          <a:xfrm>
            <a:off x="639143" y="-77512"/>
            <a:ext cx="9108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10- ELÉTRICA, DADOS E VOZ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DF0D8B6F-4EC8-4510-BB13-9E226A1FC9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3562" y="1538287"/>
            <a:ext cx="85248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8378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DC73698-FDF5-4431-9F82-4B0BAC022FB4}"/>
              </a:ext>
            </a:extLst>
          </p:cNvPr>
          <p:cNvSpPr txBox="1"/>
          <p:nvPr/>
        </p:nvSpPr>
        <p:spPr>
          <a:xfrm>
            <a:off x="639143" y="-77512"/>
            <a:ext cx="9108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11- COBERTURA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C393C8D7-209A-4CB8-8122-8B62A8DA7F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165865"/>
            <a:ext cx="12192000" cy="2526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5685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DC73698-FDF5-4431-9F82-4B0BAC022FB4}"/>
              </a:ext>
            </a:extLst>
          </p:cNvPr>
          <p:cNvSpPr txBox="1"/>
          <p:nvPr/>
        </p:nvSpPr>
        <p:spPr>
          <a:xfrm>
            <a:off x="639143" y="-77512"/>
            <a:ext cx="9108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12- CLIMATIZAÇÃO</a:t>
            </a: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F5DF302F-306C-4918-A8C0-8C9D4626AC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587" y="1237357"/>
            <a:ext cx="1193482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2247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8ACCBBEE-DEE3-4908-AF6D-EEC24F9168AA}"/>
              </a:ext>
            </a:extLst>
          </p:cNvPr>
          <p:cNvSpPr txBox="1"/>
          <p:nvPr/>
        </p:nvSpPr>
        <p:spPr>
          <a:xfrm>
            <a:off x="1822887" y="1008002"/>
            <a:ext cx="96276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2000" dirty="0"/>
          </a:p>
          <a:p>
            <a:endParaRPr lang="pt-BR" sz="2000" dirty="0"/>
          </a:p>
          <a:p>
            <a:endParaRPr lang="pt-BR" sz="2000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FF8B307C-A02A-4D43-B6F7-0A4485FE9336}"/>
              </a:ext>
            </a:extLst>
          </p:cNvPr>
          <p:cNvSpPr txBox="1"/>
          <p:nvPr/>
        </p:nvSpPr>
        <p:spPr>
          <a:xfrm>
            <a:off x="2132505" y="1438761"/>
            <a:ext cx="864260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ORÇAMENTO</a:t>
            </a:r>
          </a:p>
          <a:p>
            <a:pPr algn="ctr"/>
            <a:endParaRPr lang="pt-BR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pt-B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CLIENTE: HOSPITAL MARIO KROEFF</a:t>
            </a:r>
          </a:p>
          <a:p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9562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DC73698-FDF5-4431-9F82-4B0BAC022FB4}"/>
              </a:ext>
            </a:extLst>
          </p:cNvPr>
          <p:cNvSpPr txBox="1"/>
          <p:nvPr/>
        </p:nvSpPr>
        <p:spPr>
          <a:xfrm>
            <a:off x="639143" y="-77512"/>
            <a:ext cx="9108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15- PAISAGISMO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48A62878-D85A-4139-B94D-8EA82472B3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34" y="1082984"/>
            <a:ext cx="12192000" cy="1465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9197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1DC73698-FDF5-4431-9F82-4B0BAC022FB4}"/>
              </a:ext>
            </a:extLst>
          </p:cNvPr>
          <p:cNvSpPr txBox="1"/>
          <p:nvPr/>
        </p:nvSpPr>
        <p:spPr>
          <a:xfrm>
            <a:off x="2580086" y="2277499"/>
            <a:ext cx="9108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ORÇAMENTO PRÉVIO </a:t>
            </a:r>
          </a:p>
        </p:txBody>
      </p:sp>
    </p:spTree>
    <p:extLst>
      <p:ext uri="{BB962C8B-B14F-4D97-AF65-F5344CB8AC3E}">
        <p14:creationId xmlns:p14="http://schemas.microsoft.com/office/powerpoint/2010/main" val="23228921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2551C586-0A2B-44B4-ADE5-10993BB03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0127" y="505393"/>
            <a:ext cx="9265625" cy="5838963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2B8C3FB7-E919-4B63-BD01-9AB6E635EFDE}"/>
              </a:ext>
            </a:extLst>
          </p:cNvPr>
          <p:cNvSpPr txBox="1"/>
          <p:nvPr/>
        </p:nvSpPr>
        <p:spPr>
          <a:xfrm>
            <a:off x="639143" y="-77512"/>
            <a:ext cx="9108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RESUMO</a:t>
            </a:r>
          </a:p>
        </p:txBody>
      </p:sp>
    </p:spTree>
    <p:extLst>
      <p:ext uri="{BB962C8B-B14F-4D97-AF65-F5344CB8AC3E}">
        <p14:creationId xmlns:p14="http://schemas.microsoft.com/office/powerpoint/2010/main" val="28403774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0F558F79-A957-4F41-940C-5C119C88C2AD}"/>
              </a:ext>
            </a:extLst>
          </p:cNvPr>
          <p:cNvSpPr txBox="1"/>
          <p:nvPr/>
        </p:nvSpPr>
        <p:spPr>
          <a:xfrm>
            <a:off x="1794052" y="1691702"/>
            <a:ext cx="910870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PROJETOS NECESSÁRIOS PARA FINALIZAÇÃO DO ORÇAMENTO</a:t>
            </a:r>
          </a:p>
        </p:txBody>
      </p:sp>
    </p:spTree>
    <p:extLst>
      <p:ext uri="{BB962C8B-B14F-4D97-AF65-F5344CB8AC3E}">
        <p14:creationId xmlns:p14="http://schemas.microsoft.com/office/powerpoint/2010/main" val="32188207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223A8209-8B1B-44E2-BD44-4824183821AA}"/>
              </a:ext>
            </a:extLst>
          </p:cNvPr>
          <p:cNvSpPr txBox="1"/>
          <p:nvPr/>
        </p:nvSpPr>
        <p:spPr>
          <a:xfrm>
            <a:off x="715617" y="994151"/>
            <a:ext cx="10878073" cy="3782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PROJETO EXECUTIVO ESTRUTURAL – LAJES DE PISO E COBERTURA  EM CONCRETO ARMADO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PROJETO EXECUTIVO ESTRUTURAL – COBERTURA EM ESTRUTURA METÁLICA CLARABÓIA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PROJETO DE CLIMATIZAÇÃO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PROJETO EXECUTIVO DE INSTALAÇÕES: ELÉTRICA, HIDRÁULICA E HIDROSSANITÁRIO;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PROJETO DE COMBATE AO INCÊNDIO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PROJETO DE SPDA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PROJETO EXECUTIVO DE DADOS E VOZ E CFTV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DETALHAMENTO DE SOLEIRAS, BANCADAS E PEITORIS 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pt-B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PROJETO DE INSTALAÇÃO DE GÁS, OXIGÊNIO E AR COMPRIMIDO</a:t>
            </a:r>
          </a:p>
        </p:txBody>
      </p:sp>
    </p:spTree>
    <p:extLst>
      <p:ext uri="{BB962C8B-B14F-4D97-AF65-F5344CB8AC3E}">
        <p14:creationId xmlns:p14="http://schemas.microsoft.com/office/powerpoint/2010/main" val="406761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69BB6E76-EFB0-4CF5-A7E5-CC9C8B46A06A}"/>
              </a:ext>
            </a:extLst>
          </p:cNvPr>
          <p:cNvSpPr txBox="1"/>
          <p:nvPr/>
        </p:nvSpPr>
        <p:spPr>
          <a:xfrm>
            <a:off x="639143" y="-77512"/>
            <a:ext cx="9108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SUGESTÕES: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20EF8EB-F866-4717-9522-3FB5B4A5133F}"/>
              </a:ext>
            </a:extLst>
          </p:cNvPr>
          <p:cNvSpPr txBox="1"/>
          <p:nvPr/>
        </p:nvSpPr>
        <p:spPr>
          <a:xfrm>
            <a:off x="715617" y="642794"/>
            <a:ext cx="64768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TROCAR O FORRO EM GESSO POR FORRO MODULAR GYPREX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5A5BB858-FF4A-4660-9750-D70FB00A47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690" y="1936930"/>
            <a:ext cx="6476883" cy="3676069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791E0C41-46C4-4503-8778-435D5F3CFE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0646" y="1125766"/>
            <a:ext cx="4330360" cy="5781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86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69BB6E76-EFB0-4CF5-A7E5-CC9C8B46A06A}"/>
              </a:ext>
            </a:extLst>
          </p:cNvPr>
          <p:cNvSpPr txBox="1"/>
          <p:nvPr/>
        </p:nvSpPr>
        <p:spPr>
          <a:xfrm>
            <a:off x="639143" y="-77512"/>
            <a:ext cx="9108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SUGESTÕES: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D20EF8EB-F866-4717-9522-3FB5B4A5133F}"/>
              </a:ext>
            </a:extLst>
          </p:cNvPr>
          <p:cNvSpPr txBox="1"/>
          <p:nvPr/>
        </p:nvSpPr>
        <p:spPr>
          <a:xfrm>
            <a:off x="639143" y="691929"/>
            <a:ext cx="563278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SUBSTITUIR ALVENARIA POR DIVISÓRIA DE DRYWALL NAS ÁREAS INTERNAS E SECAS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pt-B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pt-BR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COMPRAR OS QUADROS DE ENERGIA JÁ MONTADO POR UMA EMPRESA ESPECIALIZADA</a:t>
            </a:r>
          </a:p>
          <a:p>
            <a:pPr algn="just"/>
            <a:endParaRPr lang="pt-BR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D9E1D5AF-9A77-4961-B083-3AED3F5AE3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9084" y="123476"/>
            <a:ext cx="3933825" cy="64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7909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ounded Rectangle 27"/>
          <p:cNvSpPr/>
          <p:nvPr/>
        </p:nvSpPr>
        <p:spPr>
          <a:xfrm>
            <a:off x="511129" y="1510288"/>
            <a:ext cx="3535587" cy="671587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shade val="5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shade val="5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Rounded Rectangle 27"/>
          <p:cNvSpPr/>
          <p:nvPr/>
        </p:nvSpPr>
        <p:spPr>
          <a:xfrm>
            <a:off x="505024" y="1560265"/>
            <a:ext cx="3596499" cy="653888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shade val="5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shade val="5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69012"/>
            <a:ext cx="12186987" cy="6927011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2" name="CaixaDeTexto 1"/>
          <p:cNvSpPr txBox="1"/>
          <p:nvPr/>
        </p:nvSpPr>
        <p:spPr>
          <a:xfrm>
            <a:off x="1293061" y="2915178"/>
            <a:ext cx="5650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grpSp>
        <p:nvGrpSpPr>
          <p:cNvPr id="11" name="Group 26"/>
          <p:cNvGrpSpPr/>
          <p:nvPr/>
        </p:nvGrpSpPr>
        <p:grpSpPr>
          <a:xfrm>
            <a:off x="4388096" y="2586586"/>
            <a:ext cx="3535587" cy="623980"/>
            <a:chOff x="330302" y="874386"/>
            <a:chExt cx="3327221" cy="494282"/>
          </a:xfrm>
          <a:solidFill>
            <a:schemeClr val="accent2">
              <a:lumMod val="75000"/>
            </a:schemeClr>
          </a:solidFill>
        </p:grpSpPr>
        <p:sp>
          <p:nvSpPr>
            <p:cNvPr id="12" name="Rounded Rectangle 27"/>
            <p:cNvSpPr/>
            <p:nvPr/>
          </p:nvSpPr>
          <p:spPr>
            <a:xfrm>
              <a:off x="330302" y="874386"/>
              <a:ext cx="3327221" cy="494282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shade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354431" y="898514"/>
              <a:ext cx="3278963" cy="44602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Aft>
                  <a:spcPct val="35000"/>
                </a:spcAft>
              </a:pPr>
              <a:r>
                <a:rPr lang="pt-BR" sz="1300" b="1" dirty="0">
                  <a:solidFill>
                    <a:schemeClr val="bg1"/>
                  </a:solidFill>
                  <a:cs typeface="Times New Roman" pitchFamily="18" charset="0"/>
                </a:rPr>
                <a:t>Matheus Accioly </a:t>
              </a:r>
            </a:p>
            <a:p>
              <a:pPr lvl="0" algn="ctr" defTabSz="800100">
                <a:lnSpc>
                  <a:spcPct val="90000"/>
                </a:lnSpc>
                <a:spcAft>
                  <a:spcPct val="35000"/>
                </a:spcAft>
              </a:pPr>
              <a:r>
                <a:rPr lang="pt-BR" sz="1300" b="1" dirty="0">
                  <a:solidFill>
                    <a:schemeClr val="bg1"/>
                  </a:solidFill>
                  <a:cs typeface="Times New Roman" pitchFamily="18" charset="0"/>
                </a:rPr>
                <a:t>(Engenharia e Comercial)</a:t>
              </a:r>
            </a:p>
          </p:txBody>
        </p:sp>
      </p:grpSp>
      <p:sp>
        <p:nvSpPr>
          <p:cNvPr id="14" name="CaixaDeTexto 6"/>
          <p:cNvSpPr txBox="1"/>
          <p:nvPr/>
        </p:nvSpPr>
        <p:spPr>
          <a:xfrm>
            <a:off x="4273325" y="1920265"/>
            <a:ext cx="3650358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Andalus" panose="02020603050405020304" pitchFamily="18" charset="-78"/>
              </a:rPr>
              <a:t>24 2471-2513 / 24 99276-9445/ 24 98801-0996</a:t>
            </a:r>
          </a:p>
          <a:p>
            <a:pPr algn="ctr">
              <a:defRPr/>
            </a:pPr>
            <a:r>
              <a:rPr lang="pt-BR" sz="140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ndalus" panose="02020603050405020304" pitchFamily="18" charset="-78"/>
              </a:rPr>
              <a:t>alberto@acciolyengenharia.com.br</a:t>
            </a:r>
            <a:endParaRPr lang="pt-BR" sz="1400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Andalus" panose="02020603050405020304" pitchFamily="18" charset="-78"/>
            </a:endParaRPr>
          </a:p>
        </p:txBody>
      </p:sp>
      <p:sp>
        <p:nvSpPr>
          <p:cNvPr id="16" name="CaixaDeTexto 6"/>
          <p:cNvSpPr txBox="1"/>
          <p:nvPr/>
        </p:nvSpPr>
        <p:spPr>
          <a:xfrm>
            <a:off x="4668656" y="3220098"/>
            <a:ext cx="2859694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Andalus" panose="02020603050405020304" pitchFamily="18" charset="-78"/>
              </a:rPr>
              <a:t>24 99274-6654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Andalus" panose="02020603050405020304" pitchFamily="18" charset="-78"/>
              </a:rPr>
              <a:t>matheus@acciolyengenharia.com.br</a:t>
            </a:r>
          </a:p>
        </p:txBody>
      </p:sp>
      <p:grpSp>
        <p:nvGrpSpPr>
          <p:cNvPr id="18" name="Group 26"/>
          <p:cNvGrpSpPr/>
          <p:nvPr/>
        </p:nvGrpSpPr>
        <p:grpSpPr>
          <a:xfrm>
            <a:off x="4362456" y="3881129"/>
            <a:ext cx="3535587" cy="623980"/>
            <a:chOff x="330302" y="874386"/>
            <a:chExt cx="3327221" cy="494282"/>
          </a:xfrm>
        </p:grpSpPr>
        <p:sp>
          <p:nvSpPr>
            <p:cNvPr id="19" name="Rounded Rectangle 27"/>
            <p:cNvSpPr/>
            <p:nvPr/>
          </p:nvSpPr>
          <p:spPr>
            <a:xfrm>
              <a:off x="330302" y="874386"/>
              <a:ext cx="3327221" cy="49428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shade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ounded Rectangle 4"/>
            <p:cNvSpPr/>
            <p:nvPr/>
          </p:nvSpPr>
          <p:spPr>
            <a:xfrm>
              <a:off x="354431" y="898514"/>
              <a:ext cx="3278963" cy="44602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Aft>
                  <a:spcPct val="35000"/>
                </a:spcAft>
              </a:pPr>
              <a:r>
                <a:rPr lang="pt-BR" sz="1300" b="1" dirty="0">
                  <a:solidFill>
                    <a:schemeClr val="bg1"/>
                  </a:solidFill>
                  <a:cs typeface="Times New Roman" pitchFamily="18" charset="0"/>
                </a:rPr>
                <a:t>Priscila Marques</a:t>
              </a:r>
            </a:p>
            <a:p>
              <a:pPr lvl="0" algn="ctr" defTabSz="800100">
                <a:lnSpc>
                  <a:spcPct val="90000"/>
                </a:lnSpc>
                <a:spcAft>
                  <a:spcPct val="35000"/>
                </a:spcAft>
              </a:pPr>
              <a:r>
                <a:rPr lang="pt-BR" sz="1300" b="1" dirty="0">
                  <a:solidFill>
                    <a:schemeClr val="bg1"/>
                  </a:solidFill>
                  <a:cs typeface="Times New Roman" pitchFamily="18" charset="0"/>
                </a:rPr>
                <a:t>(Engenharia e Comercial)</a:t>
              </a:r>
            </a:p>
          </p:txBody>
        </p:sp>
      </p:grpSp>
      <p:sp>
        <p:nvSpPr>
          <p:cNvPr id="21" name="CaixaDeTexto 6"/>
          <p:cNvSpPr txBox="1"/>
          <p:nvPr/>
        </p:nvSpPr>
        <p:spPr>
          <a:xfrm>
            <a:off x="4855524" y="4490832"/>
            <a:ext cx="2781210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Andalus" panose="02020603050405020304" pitchFamily="18" charset="-78"/>
              </a:rPr>
              <a:t>21 98177-6581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400" dirty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Andalus" panose="02020603050405020304" pitchFamily="18" charset="-78"/>
              </a:rPr>
              <a:t>priscila@acciolyengenharia.com.br</a:t>
            </a:r>
          </a:p>
        </p:txBody>
      </p:sp>
      <p:sp>
        <p:nvSpPr>
          <p:cNvPr id="22" name="Retângulo 21"/>
          <p:cNvSpPr/>
          <p:nvPr/>
        </p:nvSpPr>
        <p:spPr>
          <a:xfrm>
            <a:off x="2344145" y="5902684"/>
            <a:ext cx="75784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defRPr/>
            </a:pPr>
            <a:r>
              <a:rPr lang="pt-BR" sz="1400" dirty="0">
                <a:ln w="1905"/>
                <a:solidFill>
                  <a:schemeClr val="tx2">
                    <a:lumMod val="75000"/>
                  </a:schemeClr>
                </a:solidFill>
                <a:latin typeface="+mn-lt"/>
                <a:cs typeface="Andalus" panose="02020603050405020304" pitchFamily="18" charset="-78"/>
              </a:rPr>
              <a:t>Rua José Monteiro Soares Filho, 21 Centro – Vassouras – RJ  CEP: 2700-000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defRPr/>
            </a:pPr>
            <a:r>
              <a:rPr lang="pt-BR" sz="1400" dirty="0" err="1">
                <a:ln w="1905"/>
                <a:solidFill>
                  <a:schemeClr val="tx2">
                    <a:lumMod val="75000"/>
                  </a:schemeClr>
                </a:solidFill>
                <a:latin typeface="+mn-lt"/>
                <a:cs typeface="Andalus" panose="02020603050405020304" pitchFamily="18" charset="-78"/>
              </a:rPr>
              <a:t>Tel</a:t>
            </a:r>
            <a:r>
              <a:rPr lang="pt-BR" sz="1400" dirty="0">
                <a:ln w="1905"/>
                <a:solidFill>
                  <a:schemeClr val="tx2">
                    <a:lumMod val="75000"/>
                  </a:schemeClr>
                </a:solidFill>
                <a:latin typeface="+mn-lt"/>
                <a:cs typeface="Andalus" panose="02020603050405020304" pitchFamily="18" charset="-78"/>
              </a:rPr>
              <a:t>: (24) 2471-2513</a:t>
            </a:r>
          </a:p>
        </p:txBody>
      </p:sp>
      <p:grpSp>
        <p:nvGrpSpPr>
          <p:cNvPr id="31" name="Group 26"/>
          <p:cNvGrpSpPr/>
          <p:nvPr/>
        </p:nvGrpSpPr>
        <p:grpSpPr>
          <a:xfrm>
            <a:off x="4330711" y="1359292"/>
            <a:ext cx="3535587" cy="623980"/>
            <a:chOff x="330302" y="874386"/>
            <a:chExt cx="3327221" cy="494282"/>
          </a:xfrm>
        </p:grpSpPr>
        <p:sp>
          <p:nvSpPr>
            <p:cNvPr id="32" name="Rounded Rectangle 27"/>
            <p:cNvSpPr/>
            <p:nvPr/>
          </p:nvSpPr>
          <p:spPr>
            <a:xfrm>
              <a:off x="330302" y="874386"/>
              <a:ext cx="3327221" cy="494282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shade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Rounded Rectangle 4"/>
            <p:cNvSpPr/>
            <p:nvPr/>
          </p:nvSpPr>
          <p:spPr>
            <a:xfrm>
              <a:off x="354431" y="898514"/>
              <a:ext cx="3278963" cy="446024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1290" tIns="0" rIns="161290" bIns="0" numCol="1" spcCol="1270" anchor="ctr" anchorCtr="0">
              <a:noAutofit/>
            </a:bodyPr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</a:pPr>
              <a:r>
                <a:rPr lang="pt-BR" sz="1300" b="1" dirty="0">
                  <a:solidFill>
                    <a:schemeClr val="bg1"/>
                  </a:solidFill>
                  <a:cs typeface="Times New Roman" pitchFamily="18" charset="0"/>
                </a:rPr>
                <a:t>Alberto  Murilo Accioly </a:t>
              </a:r>
            </a:p>
            <a:p>
              <a:pPr algn="ctr" defTabSz="800100">
                <a:lnSpc>
                  <a:spcPct val="90000"/>
                </a:lnSpc>
                <a:spcAft>
                  <a:spcPct val="35000"/>
                </a:spcAft>
              </a:pPr>
              <a:r>
                <a:rPr lang="pt-BR" sz="1300" b="1" dirty="0">
                  <a:solidFill>
                    <a:schemeClr val="bg1"/>
                  </a:solidFill>
                  <a:cs typeface="Times New Roman" pitchFamily="18" charset="0"/>
                </a:rPr>
                <a:t> (Diretoria de Engenharia e Comercial)</a:t>
              </a:r>
            </a:p>
          </p:txBody>
        </p:sp>
      </p:grpSp>
      <p:sp>
        <p:nvSpPr>
          <p:cNvPr id="23" name="Retângulo 22">
            <a:extLst>
              <a:ext uri="{FF2B5EF4-FFF2-40B4-BE49-F238E27FC236}">
                <a16:creationId xmlns:a16="http://schemas.microsoft.com/office/drawing/2014/main" id="{B775ED1C-4739-4480-8D43-1613A4DC54FC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46A39614-1DC7-43D7-9508-5A2B49896F7D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036339A7-D64F-4D2F-81B8-1B2C78BF37E5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</p:spTree>
    <p:extLst>
      <p:ext uri="{BB962C8B-B14F-4D97-AF65-F5344CB8AC3E}">
        <p14:creationId xmlns:p14="http://schemas.microsoft.com/office/powerpoint/2010/main" val="420585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21" grpId="0"/>
      <p:bldP spid="2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ounded Rectangle 27"/>
          <p:cNvSpPr/>
          <p:nvPr/>
        </p:nvSpPr>
        <p:spPr>
          <a:xfrm>
            <a:off x="511129" y="1510288"/>
            <a:ext cx="3535587" cy="671587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shade val="5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shade val="5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Rounded Rectangle 27"/>
          <p:cNvSpPr/>
          <p:nvPr/>
        </p:nvSpPr>
        <p:spPr>
          <a:xfrm>
            <a:off x="505024" y="1560265"/>
            <a:ext cx="3596499" cy="653888"/>
          </a:xfrm>
          <a:prstGeom prst="roundRect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shade val="5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shade val="5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69012"/>
            <a:ext cx="12186987" cy="6927011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14" name="CaixaDeTexto 6"/>
          <p:cNvSpPr txBox="1"/>
          <p:nvPr/>
        </p:nvSpPr>
        <p:spPr>
          <a:xfrm>
            <a:off x="3316644" y="2732773"/>
            <a:ext cx="556372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8000" dirty="0">
                <a:ln w="1905"/>
                <a:solidFill>
                  <a:schemeClr val="accent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Andalus" panose="02020603050405020304" pitchFamily="18" charset="-78"/>
              </a:rPr>
              <a:t>OBRIGADA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E7D8141D-5D41-4365-9E48-E6CDB838E75E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70775B8-AC0E-4298-8071-3BE01366F8FD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110B0A21-D1DE-4B53-8EFF-5BA472502221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</p:spTree>
    <p:extLst>
      <p:ext uri="{BB962C8B-B14F-4D97-AF65-F5344CB8AC3E}">
        <p14:creationId xmlns:p14="http://schemas.microsoft.com/office/powerpoint/2010/main" val="104723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8ACCBBEE-DEE3-4908-AF6D-EEC24F9168AA}"/>
              </a:ext>
            </a:extLst>
          </p:cNvPr>
          <p:cNvSpPr txBox="1"/>
          <p:nvPr/>
        </p:nvSpPr>
        <p:spPr>
          <a:xfrm>
            <a:off x="1822887" y="1008002"/>
            <a:ext cx="962760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sz="2000" dirty="0"/>
          </a:p>
          <a:p>
            <a:endParaRPr lang="pt-BR" sz="2000" dirty="0"/>
          </a:p>
          <a:p>
            <a:endParaRPr lang="pt-BR" sz="2000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FF8B307C-A02A-4D43-B6F7-0A4485FE9336}"/>
              </a:ext>
            </a:extLst>
          </p:cNvPr>
          <p:cNvSpPr txBox="1"/>
          <p:nvPr/>
        </p:nvSpPr>
        <p:spPr>
          <a:xfrm>
            <a:off x="2528398" y="2504259"/>
            <a:ext cx="72559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MEMÓRIA DE CÁLCULO</a:t>
            </a:r>
          </a:p>
          <a:p>
            <a:endParaRPr lang="pt-B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91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08B7335-9862-4EC9-B7DE-54C75C3F3334}"/>
              </a:ext>
            </a:extLst>
          </p:cNvPr>
          <p:cNvSpPr txBox="1"/>
          <p:nvPr/>
        </p:nvSpPr>
        <p:spPr>
          <a:xfrm>
            <a:off x="639143" y="-77512"/>
            <a:ext cx="5102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1- DEMOLIR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CC4650CF-99A8-4136-98CC-C94CD7CE3C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649" y="628739"/>
            <a:ext cx="12192000" cy="2356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1385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08B7335-9862-4EC9-B7DE-54C75C3F3334}"/>
              </a:ext>
            </a:extLst>
          </p:cNvPr>
          <p:cNvSpPr txBox="1"/>
          <p:nvPr/>
        </p:nvSpPr>
        <p:spPr>
          <a:xfrm>
            <a:off x="639143" y="-77512"/>
            <a:ext cx="5102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3- EMBOÇO</a:t>
            </a:r>
          </a:p>
        </p:txBody>
      </p:sp>
      <p:pic>
        <p:nvPicPr>
          <p:cNvPr id="10" name="Imagem 9">
            <a:extLst>
              <a:ext uri="{FF2B5EF4-FFF2-40B4-BE49-F238E27FC236}">
                <a16:creationId xmlns:a16="http://schemas.microsoft.com/office/drawing/2014/main" id="{78D50ECD-7559-415A-A878-85F4629054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90481" y="707391"/>
            <a:ext cx="7937552" cy="470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689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08B7335-9862-4EC9-B7DE-54C75C3F3334}"/>
              </a:ext>
            </a:extLst>
          </p:cNvPr>
          <p:cNvSpPr txBox="1"/>
          <p:nvPr/>
        </p:nvSpPr>
        <p:spPr>
          <a:xfrm>
            <a:off x="639143" y="-77512"/>
            <a:ext cx="5102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3- EMBOÇO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B857084B-105F-44E1-B4A6-64494FCA2AD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54170" b="1"/>
          <a:stretch/>
        </p:blipFill>
        <p:spPr>
          <a:xfrm>
            <a:off x="232283" y="2194065"/>
            <a:ext cx="11382375" cy="2702134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C670AFE7-B2BB-4A1B-9388-784B936716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275" y="1478202"/>
            <a:ext cx="11401425" cy="73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09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08B7335-9862-4EC9-B7DE-54C75C3F3334}"/>
              </a:ext>
            </a:extLst>
          </p:cNvPr>
          <p:cNvSpPr txBox="1"/>
          <p:nvPr/>
        </p:nvSpPr>
        <p:spPr>
          <a:xfrm>
            <a:off x="639143" y="-77512"/>
            <a:ext cx="9108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4- IMPERMEABILIZAÇÃO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03E582BF-CD65-4132-9B5A-20B555500C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8851" y="621101"/>
            <a:ext cx="7627161" cy="4680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064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349A290-2D5F-47DF-BF04-9885EE72B2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908" y="2029992"/>
            <a:ext cx="10658475" cy="3781425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DF5D73D8-AC92-44AD-A45F-A3C95C6624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7432" y="629817"/>
            <a:ext cx="10639425" cy="1400175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F4D0204D-3765-4F71-B57D-1EE08B1898E7}"/>
              </a:ext>
            </a:extLst>
          </p:cNvPr>
          <p:cNvSpPr txBox="1"/>
          <p:nvPr/>
        </p:nvSpPr>
        <p:spPr>
          <a:xfrm>
            <a:off x="639143" y="-77512"/>
            <a:ext cx="9108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4- IMPERMEABILIZAÇÃO</a:t>
            </a:r>
          </a:p>
        </p:txBody>
      </p:sp>
    </p:spTree>
    <p:extLst>
      <p:ext uri="{BB962C8B-B14F-4D97-AF65-F5344CB8AC3E}">
        <p14:creationId xmlns:p14="http://schemas.microsoft.com/office/powerpoint/2010/main" val="25679112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B54BE4B-B7B9-40FB-9133-0C0D76426E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encilSketch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" y="-2822"/>
            <a:ext cx="12186987" cy="6860822"/>
          </a:xfrm>
          <a:prstGeom prst="rect">
            <a:avLst/>
          </a:prstGeom>
          <a:effectLst>
            <a:glow>
              <a:schemeClr val="accent1"/>
            </a:glow>
            <a:outerShdw blurRad="50800" dir="5100000" sx="1000" sy="1000" algn="ctr" rotWithShape="0">
              <a:srgbClr val="000000">
                <a:alpha val="40000"/>
              </a:srgbClr>
            </a:outerShdw>
          </a:effectLst>
        </p:spPr>
      </p:pic>
      <p:sp>
        <p:nvSpPr>
          <p:cNvPr id="5" name="Retângulo 4">
            <a:extLst>
              <a:ext uri="{FF2B5EF4-FFF2-40B4-BE49-F238E27FC236}">
                <a16:creationId xmlns:a16="http://schemas.microsoft.com/office/drawing/2014/main" id="{A9B25C36-6963-43BD-B0B1-B1ADA2E7FDF6}"/>
              </a:ext>
            </a:extLst>
          </p:cNvPr>
          <p:cNvSpPr/>
          <p:nvPr/>
        </p:nvSpPr>
        <p:spPr>
          <a:xfrm>
            <a:off x="0" y="0"/>
            <a:ext cx="71561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EB62FBD-B6B4-4D60-AB76-4BE25FFA8DF0}"/>
              </a:ext>
            </a:extLst>
          </p:cNvPr>
          <p:cNvSpPr txBox="1"/>
          <p:nvPr/>
        </p:nvSpPr>
        <p:spPr>
          <a:xfrm>
            <a:off x="715617" y="5509884"/>
            <a:ext cx="51020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ACCIOLY ENGENHARIA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1F19172-AD65-4F2A-939D-56C5D6B05142}"/>
              </a:ext>
            </a:extLst>
          </p:cNvPr>
          <p:cNvSpPr txBox="1"/>
          <p:nvPr/>
        </p:nvSpPr>
        <p:spPr>
          <a:xfrm rot="16200000">
            <a:off x="9824196" y="4511479"/>
            <a:ext cx="40220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DESDE 1978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F4D0204D-3765-4F71-B57D-1EE08B1898E7}"/>
              </a:ext>
            </a:extLst>
          </p:cNvPr>
          <p:cNvSpPr txBox="1"/>
          <p:nvPr/>
        </p:nvSpPr>
        <p:spPr>
          <a:xfrm>
            <a:off x="639143" y="-77512"/>
            <a:ext cx="9108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Black" panose="020B0A04020102020204" pitchFamily="34" charset="0"/>
              </a:rPr>
              <a:t>5- ACABAMENTO INTERNO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A0599BA-3A53-479A-8A03-F289D5E83F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617" y="766618"/>
            <a:ext cx="10878506" cy="4644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9881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45667</TotalTime>
  <Words>355</Words>
  <Application>Microsoft Office PowerPoint</Application>
  <PresentationFormat>Widescreen</PresentationFormat>
  <Paragraphs>112</Paragraphs>
  <Slides>28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28</vt:i4>
      </vt:variant>
    </vt:vector>
  </HeadingPairs>
  <TitlesOfParts>
    <vt:vector size="35" baseType="lpstr">
      <vt:lpstr>Arial</vt:lpstr>
      <vt:lpstr>Arial Black</vt:lpstr>
      <vt:lpstr>Calibri</vt:lpstr>
      <vt:lpstr>Calibri Light</vt:lpstr>
      <vt:lpstr>Times New Roman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Matheus Accioly</dc:creator>
  <cp:lastModifiedBy>priscila marques</cp:lastModifiedBy>
  <cp:revision>1244</cp:revision>
  <dcterms:created xsi:type="dcterms:W3CDTF">2015-01-12T13:30:41Z</dcterms:created>
  <dcterms:modified xsi:type="dcterms:W3CDTF">2021-05-03T17:38:37Z</dcterms:modified>
</cp:coreProperties>
</file>